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67" r:id="rId5"/>
    <p:sldId id="272" r:id="rId6"/>
    <p:sldId id="263" r:id="rId7"/>
    <p:sldId id="270" r:id="rId8"/>
    <p:sldId id="273" r:id="rId9"/>
    <p:sldId id="274" r:id="rId10"/>
    <p:sldId id="275" r:id="rId11"/>
    <p:sldId id="278" r:id="rId12"/>
    <p:sldId id="279" r:id="rId13"/>
    <p:sldId id="281" r:id="rId14"/>
    <p:sldId id="28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84BA826E-AD57-43DD-A328-FF03211BCB1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0AB63529-8F08-4687-88F5-867CDE2ED0D8}" type="datetimeFigureOut">
              <a:rPr lang="en-US" smtClean="0"/>
              <a:pPr/>
              <a:t>10/11/2023</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84BA826E-AD57-43DD-A328-FF03211BCB1E}"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5" name="Rectangle 4"/>
          <p:cNvSpPr/>
          <p:nvPr/>
        </p:nvSpPr>
        <p:spPr>
          <a:xfrm>
            <a:off x="1142976" y="500042"/>
            <a:ext cx="7358114" cy="1446550"/>
          </a:xfrm>
          <a:prstGeom prst="rect">
            <a:avLst/>
          </a:prstGeom>
        </p:spPr>
        <p:txBody>
          <a:bodyPr wrap="square">
            <a:spAutoFit/>
          </a:bodyPr>
          <a:lstStyle/>
          <a:p>
            <a:pPr algn="ctr"/>
            <a:r>
              <a:rPr lang="en-US" sz="4400" b="1" dirty="0" smtClean="0"/>
              <a:t>Innovative Data Extraction for Water Quality Analysis</a:t>
            </a:r>
            <a:endParaRPr lang="en-US" sz="4400" b="1" dirty="0"/>
          </a:p>
        </p:txBody>
      </p:sp>
      <p:pic>
        <p:nvPicPr>
          <p:cNvPr id="6" name="Picture 5" descr="2781b223-b1d5-4652-97e0-5daee1b966ee.png"/>
          <p:cNvPicPr>
            <a:picLocks noChangeAspect="1"/>
          </p:cNvPicPr>
          <p:nvPr/>
        </p:nvPicPr>
        <p:blipFill>
          <a:blip r:embed="rId2"/>
          <a:stretch>
            <a:fillRect/>
          </a:stretch>
        </p:blipFill>
        <p:spPr>
          <a:xfrm>
            <a:off x="785786" y="2357430"/>
            <a:ext cx="7429552" cy="400052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643578"/>
            <a:ext cx="7786742" cy="923330"/>
          </a:xfrm>
          <a:prstGeom prst="rect">
            <a:avLst/>
          </a:prstGeom>
          <a:noFill/>
        </p:spPr>
        <p:txBody>
          <a:bodyPr wrap="square" rtlCol="0">
            <a:spAutoFit/>
          </a:bodyPr>
          <a:lstStyle/>
          <a:p>
            <a:r>
              <a:rPr lang="en-US" dirty="0" smtClean="0"/>
              <a:t>Real-time </a:t>
            </a:r>
            <a:r>
              <a:rPr lang="en-US" dirty="0" smtClean="0"/>
              <a:t>monitoring allows for continuous data collection and analysis, providing a more accurate representation of water quality over time.</a:t>
            </a:r>
          </a:p>
          <a:p>
            <a:endParaRPr lang="en-US" dirty="0"/>
          </a:p>
        </p:txBody>
      </p:sp>
      <p:sp>
        <p:nvSpPr>
          <p:cNvPr id="3" name="TextBox 2"/>
          <p:cNvSpPr txBox="1"/>
          <p:nvPr/>
        </p:nvSpPr>
        <p:spPr>
          <a:xfrm>
            <a:off x="285720" y="5072074"/>
            <a:ext cx="8143932" cy="1077218"/>
          </a:xfrm>
          <a:prstGeom prst="rect">
            <a:avLst/>
          </a:prstGeom>
          <a:noFill/>
        </p:spPr>
        <p:txBody>
          <a:bodyPr wrap="square" rtlCol="0">
            <a:spAutoFit/>
          </a:bodyPr>
          <a:lstStyle/>
          <a:p>
            <a:r>
              <a:rPr lang="en-US" sz="3200" b="1" dirty="0" smtClean="0"/>
              <a:t>Real-Time Monitoring for Accurate Analysis</a:t>
            </a:r>
          </a:p>
          <a:p>
            <a:endParaRPr lang="en-US" sz="3200" dirty="0"/>
          </a:p>
        </p:txBody>
      </p:sp>
      <p:pic>
        <p:nvPicPr>
          <p:cNvPr id="4" name="Picture 3" descr="0070ec0a-d71b-4f9c-bab3-1822a032ff60.png"/>
          <p:cNvPicPr>
            <a:picLocks noChangeAspect="1"/>
          </p:cNvPicPr>
          <p:nvPr/>
        </p:nvPicPr>
        <p:blipFill>
          <a:blip r:embed="rId2"/>
          <a:stretch>
            <a:fillRect/>
          </a:stretch>
        </p:blipFill>
        <p:spPr>
          <a:xfrm>
            <a:off x="428596" y="357166"/>
            <a:ext cx="8215370" cy="457203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357166"/>
            <a:ext cx="6929486" cy="584775"/>
          </a:xfrm>
          <a:prstGeom prst="rect">
            <a:avLst/>
          </a:prstGeom>
          <a:noFill/>
        </p:spPr>
        <p:txBody>
          <a:bodyPr wrap="square" rtlCol="0">
            <a:spAutoFit/>
          </a:bodyPr>
          <a:lstStyle/>
          <a:p>
            <a:r>
              <a:rPr lang="en-US" sz="3200" b="1" u="sng" dirty="0" smtClean="0"/>
              <a:t>Challenges and Future Developments</a:t>
            </a:r>
            <a:endParaRPr lang="en-US" sz="3200" b="1" u="sng" dirty="0"/>
          </a:p>
        </p:txBody>
      </p:sp>
      <p:sp>
        <p:nvSpPr>
          <p:cNvPr id="3" name="TextBox 2"/>
          <p:cNvSpPr txBox="1"/>
          <p:nvPr/>
        </p:nvSpPr>
        <p:spPr>
          <a:xfrm>
            <a:off x="428596" y="1285860"/>
            <a:ext cx="7929618" cy="5078313"/>
          </a:xfrm>
          <a:prstGeom prst="rect">
            <a:avLst/>
          </a:prstGeom>
          <a:noFill/>
        </p:spPr>
        <p:txBody>
          <a:bodyPr wrap="square" rtlCol="0">
            <a:spAutoFit/>
          </a:bodyPr>
          <a:lstStyle/>
          <a:p>
            <a:r>
              <a:rPr lang="en-US" b="1" u="sng" dirty="0" smtClean="0"/>
              <a:t>Data Quality and Consistency</a:t>
            </a:r>
          </a:p>
          <a:p>
            <a:r>
              <a:rPr lang="en-US" dirty="0" smtClean="0"/>
              <a:t>One of the biggest challenges in water quality analysis is ensuring data quality and consistency. Future developments should focus on improving data collection methods and standardizing data formats to ensure that data can be easily analyzed and compared across different regions and time periods.</a:t>
            </a:r>
          </a:p>
          <a:p>
            <a:r>
              <a:rPr lang="en-US" b="1" dirty="0" smtClean="0"/>
              <a:t>﻿</a:t>
            </a:r>
            <a:br>
              <a:rPr lang="en-US" b="1" dirty="0" smtClean="0"/>
            </a:br>
            <a:r>
              <a:rPr lang="en-US" b="1" u="sng" dirty="0" smtClean="0"/>
              <a:t>Integration with IoT and Smart Cities</a:t>
            </a:r>
          </a:p>
          <a:p>
            <a:r>
              <a:rPr lang="en-US" dirty="0" smtClean="0"/>
              <a:t>As cities become smarter, there is an opportunity to integrate water quality monitoring with IoT devices and smart city infrastructure. This could enable real-time monitoring and early warning systems for water quality issues.</a:t>
            </a:r>
          </a:p>
          <a:p>
            <a:r>
              <a:rPr lang="en-US" b="1" dirty="0" smtClean="0"/>
              <a:t>﻿</a:t>
            </a:r>
            <a:endParaRPr lang="en-US" b="1" dirty="0" smtClean="0"/>
          </a:p>
          <a:p>
            <a:r>
              <a:rPr lang="en-US" b="1" u="sng" dirty="0" smtClean="0"/>
              <a:t>Advanced Machine Learning Techniques</a:t>
            </a:r>
          </a:p>
          <a:p>
            <a:r>
              <a:rPr lang="en-US" dirty="0" smtClean="0"/>
              <a:t>Machine learning has the potential to greatly improve water quality analysis by identifying patterns and predicting future trends. Future developments should focus on developing more advanced machine learning algorithms that can handle large and complex datasets, and integrating these algorithms into existing water quality analysis tools.</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214290"/>
            <a:ext cx="7072330" cy="523220"/>
          </a:xfrm>
          <a:prstGeom prst="rect">
            <a:avLst/>
          </a:prstGeom>
          <a:noFill/>
        </p:spPr>
        <p:txBody>
          <a:bodyPr wrap="square" rtlCol="0">
            <a:spAutoFit/>
          </a:bodyPr>
          <a:lstStyle/>
          <a:p>
            <a:pPr algn="ctr"/>
            <a:r>
              <a:rPr lang="en-US" sz="2800" b="1" u="sng" dirty="0" smtClean="0"/>
              <a:t>Cost-Benefit </a:t>
            </a:r>
            <a:r>
              <a:rPr lang="en-US" sz="2800" b="1" u="sng" dirty="0" smtClean="0"/>
              <a:t>Analysis :</a:t>
            </a:r>
            <a:endParaRPr lang="en-US" sz="2800" b="1" u="sng" dirty="0"/>
          </a:p>
        </p:txBody>
      </p:sp>
      <p:sp>
        <p:nvSpPr>
          <p:cNvPr id="4" name="TextBox 3"/>
          <p:cNvSpPr txBox="1"/>
          <p:nvPr/>
        </p:nvSpPr>
        <p:spPr>
          <a:xfrm>
            <a:off x="214282" y="1071546"/>
            <a:ext cx="8715436" cy="4801314"/>
          </a:xfrm>
          <a:prstGeom prst="rect">
            <a:avLst/>
          </a:prstGeom>
          <a:noFill/>
        </p:spPr>
        <p:txBody>
          <a:bodyPr wrap="square" rtlCol="0">
            <a:spAutoFit/>
          </a:bodyPr>
          <a:lstStyle/>
          <a:p>
            <a:r>
              <a:rPr lang="en-US" b="1" u="sng" dirty="0" smtClean="0"/>
              <a:t>Evaluating the Costs and Benefits of Water Quality Analysis</a:t>
            </a:r>
          </a:p>
          <a:p>
            <a:r>
              <a:rPr lang="en-US" dirty="0" smtClean="0"/>
              <a:t>	Water </a:t>
            </a:r>
            <a:r>
              <a:rPr lang="en-US" dirty="0" smtClean="0"/>
              <a:t>quality analysis can be expensive, but it is crucial for ensuring the safety of our water supply. Conducting a cost-benefit analysis can help decision-makers determine the most effective and efficient methods for water quality analysis.</a:t>
            </a:r>
          </a:p>
          <a:p>
            <a:endParaRPr lang="en-US" b="1" u="sng" dirty="0" smtClean="0"/>
          </a:p>
          <a:p>
            <a:r>
              <a:rPr lang="en-US" b="1" u="sng" dirty="0" smtClean="0"/>
              <a:t>Costs </a:t>
            </a:r>
            <a:r>
              <a:rPr lang="en-US" b="1" u="sng" dirty="0" smtClean="0"/>
              <a:t>of Water Quality Analysis</a:t>
            </a:r>
          </a:p>
          <a:p>
            <a:pPr lvl="2">
              <a:buFont typeface="Wingdings" pitchFamily="2" charset="2"/>
              <a:buChar char="Ø"/>
            </a:pPr>
            <a:r>
              <a:rPr lang="en-US" dirty="0" smtClean="0"/>
              <a:t>Laboratory </a:t>
            </a:r>
            <a:r>
              <a:rPr lang="en-US" dirty="0" smtClean="0"/>
              <a:t>equipment and supplies</a:t>
            </a:r>
          </a:p>
          <a:p>
            <a:pPr lvl="2">
              <a:buFont typeface="Wingdings" pitchFamily="2" charset="2"/>
              <a:buChar char="Ø"/>
            </a:pPr>
            <a:r>
              <a:rPr lang="en-US" dirty="0" smtClean="0"/>
              <a:t>Labor costs for sample collection and analysis</a:t>
            </a:r>
          </a:p>
          <a:p>
            <a:pPr lvl="2">
              <a:buFont typeface="Wingdings" pitchFamily="2" charset="2"/>
              <a:buChar char="Ø"/>
            </a:pPr>
            <a:r>
              <a:rPr lang="en-US" dirty="0" smtClean="0"/>
              <a:t>Transportation costs for sample collection and delivery</a:t>
            </a:r>
          </a:p>
          <a:p>
            <a:pPr lvl="2">
              <a:buFont typeface="Wingdings" pitchFamily="2" charset="2"/>
              <a:buChar char="Ø"/>
            </a:pPr>
            <a:r>
              <a:rPr lang="en-US" dirty="0" smtClean="0"/>
              <a:t>Data management and analysis software</a:t>
            </a:r>
          </a:p>
          <a:p>
            <a:endParaRPr lang="en-US" b="1" u="sng" dirty="0" smtClean="0"/>
          </a:p>
          <a:p>
            <a:r>
              <a:rPr lang="en-US" b="1" u="sng" dirty="0" smtClean="0"/>
              <a:t>Benefits </a:t>
            </a:r>
            <a:r>
              <a:rPr lang="en-US" b="1" u="sng" dirty="0" smtClean="0"/>
              <a:t>of Water Quality Analysis</a:t>
            </a:r>
          </a:p>
          <a:p>
            <a:pPr lvl="2">
              <a:buFont typeface="Wingdings" pitchFamily="2" charset="2"/>
              <a:buChar char="Ø"/>
            </a:pPr>
            <a:r>
              <a:rPr lang="en-US" dirty="0" smtClean="0"/>
              <a:t>Identification of potential health hazards</a:t>
            </a:r>
          </a:p>
          <a:p>
            <a:pPr lvl="2">
              <a:buFont typeface="Wingdings" pitchFamily="2" charset="2"/>
              <a:buChar char="Ø"/>
            </a:pPr>
            <a:r>
              <a:rPr lang="en-US" dirty="0" smtClean="0"/>
              <a:t>Detection of contaminants before they become widespread</a:t>
            </a:r>
          </a:p>
          <a:p>
            <a:pPr lvl="2">
              <a:buFont typeface="Wingdings" pitchFamily="2" charset="2"/>
              <a:buChar char="Ø"/>
            </a:pPr>
            <a:r>
              <a:rPr lang="en-US" dirty="0" smtClean="0"/>
              <a:t>Compliance with regulatory standards</a:t>
            </a:r>
          </a:p>
          <a:p>
            <a:pPr lvl="2">
              <a:buFont typeface="Wingdings" pitchFamily="2" charset="2"/>
              <a:buChar char="Ø"/>
            </a:pPr>
            <a:r>
              <a:rPr lang="en-US" dirty="0" smtClean="0"/>
              <a:t>Protection of aquatic ecosystems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e9c51e-5136-457c-96cc-c11729147a90.png"/>
          <p:cNvPicPr>
            <a:picLocks noChangeAspect="1"/>
          </p:cNvPicPr>
          <p:nvPr/>
        </p:nvPicPr>
        <p:blipFill>
          <a:blip r:embed="rId2"/>
          <a:stretch>
            <a:fillRect/>
          </a:stretch>
        </p:blipFill>
        <p:spPr>
          <a:xfrm>
            <a:off x="285720" y="571480"/>
            <a:ext cx="4357718" cy="2500330"/>
          </a:xfrm>
          <a:prstGeom prst="rect">
            <a:avLst/>
          </a:prstGeom>
        </p:spPr>
      </p:pic>
      <p:sp>
        <p:nvSpPr>
          <p:cNvPr id="3" name="TextBox 2"/>
          <p:cNvSpPr txBox="1"/>
          <p:nvPr/>
        </p:nvSpPr>
        <p:spPr>
          <a:xfrm>
            <a:off x="1071538" y="0"/>
            <a:ext cx="6286544" cy="461665"/>
          </a:xfrm>
          <a:prstGeom prst="rect">
            <a:avLst/>
          </a:prstGeom>
          <a:noFill/>
        </p:spPr>
        <p:txBody>
          <a:bodyPr wrap="square" rtlCol="0">
            <a:spAutoFit/>
          </a:bodyPr>
          <a:lstStyle/>
          <a:p>
            <a:pPr algn="ctr"/>
            <a:r>
              <a:rPr lang="en-US" sz="2400" b="1" u="sng" dirty="0" smtClean="0"/>
              <a:t>Next Steps and Recommendations</a:t>
            </a:r>
            <a:endParaRPr lang="en-US" sz="2400" b="1" u="sng" dirty="0"/>
          </a:p>
        </p:txBody>
      </p:sp>
      <p:pic>
        <p:nvPicPr>
          <p:cNvPr id="4" name="Picture 3" descr="b4f8a042-f768-4ed7-9bb2-615d651424d9.png"/>
          <p:cNvPicPr>
            <a:picLocks noChangeAspect="1"/>
          </p:cNvPicPr>
          <p:nvPr/>
        </p:nvPicPr>
        <p:blipFill>
          <a:blip r:embed="rId3" cstate="print"/>
          <a:stretch>
            <a:fillRect/>
          </a:stretch>
        </p:blipFill>
        <p:spPr>
          <a:xfrm>
            <a:off x="4714876" y="571480"/>
            <a:ext cx="4214842" cy="2500330"/>
          </a:xfrm>
          <a:prstGeom prst="rect">
            <a:avLst/>
          </a:prstGeom>
        </p:spPr>
      </p:pic>
      <p:sp>
        <p:nvSpPr>
          <p:cNvPr id="5" name="TextBox 4"/>
          <p:cNvSpPr txBox="1"/>
          <p:nvPr/>
        </p:nvSpPr>
        <p:spPr>
          <a:xfrm>
            <a:off x="285720" y="3286124"/>
            <a:ext cx="2928958" cy="3293209"/>
          </a:xfrm>
          <a:prstGeom prst="rect">
            <a:avLst/>
          </a:prstGeom>
          <a:noFill/>
        </p:spPr>
        <p:txBody>
          <a:bodyPr wrap="square" rtlCol="0">
            <a:spAutoFit/>
          </a:bodyPr>
          <a:lstStyle/>
          <a:p>
            <a:r>
              <a:rPr lang="en-US" sz="1600" b="1" u="sng" dirty="0" smtClean="0"/>
              <a:t>Investing in Innovative </a:t>
            </a:r>
            <a:r>
              <a:rPr lang="en-US" sz="1600" b="1" u="sng" dirty="0" smtClean="0"/>
              <a:t>Techniques :</a:t>
            </a:r>
            <a:endParaRPr lang="en-US" sz="1600" b="1" u="sng" dirty="0" smtClean="0"/>
          </a:p>
          <a:p>
            <a:r>
              <a:rPr lang="en-US" sz="1600" dirty="0" smtClean="0"/>
              <a:t>Investing in innovative techniques such as machine learning and real-time monitoring can greatly improve the efficiency and accuracy of water quality analysis. It is recommended that organizations prioritize the allocation of resources towards implementing these cutting-edge methods.</a:t>
            </a:r>
          </a:p>
          <a:p>
            <a:endParaRPr lang="en-US" sz="1600" dirty="0"/>
          </a:p>
        </p:txBody>
      </p:sp>
      <p:sp>
        <p:nvSpPr>
          <p:cNvPr id="6" name="TextBox 5"/>
          <p:cNvSpPr txBox="1"/>
          <p:nvPr/>
        </p:nvSpPr>
        <p:spPr>
          <a:xfrm>
            <a:off x="3357554" y="3287792"/>
            <a:ext cx="2714644" cy="3570208"/>
          </a:xfrm>
          <a:prstGeom prst="rect">
            <a:avLst/>
          </a:prstGeom>
          <a:noFill/>
        </p:spPr>
        <p:txBody>
          <a:bodyPr wrap="square" rtlCol="0">
            <a:spAutoFit/>
          </a:bodyPr>
          <a:lstStyle/>
          <a:p>
            <a:r>
              <a:rPr lang="en-US" sz="1600" b="1" u="sng" dirty="0" smtClean="0"/>
              <a:t>Collaboration and Knowledge </a:t>
            </a:r>
            <a:r>
              <a:rPr lang="en-US" sz="1600" b="1" u="sng" dirty="0" smtClean="0"/>
              <a:t>Sharing :</a:t>
            </a:r>
            <a:endParaRPr lang="en-US" sz="1600" b="1" u="sng" dirty="0" smtClean="0"/>
          </a:p>
          <a:p>
            <a:r>
              <a:rPr lang="en-US" sz="1600" dirty="0" smtClean="0"/>
              <a:t>Collaborating with other organizations and sharing knowledge and data can lead to a more comprehensive understanding of water quality issues and better solutions. It is recommended that organizations actively seek out opportunities for collaboration and knowledge sharing.</a:t>
            </a:r>
          </a:p>
          <a:p>
            <a:endParaRPr lang="en-US" sz="1600" dirty="0"/>
          </a:p>
        </p:txBody>
      </p:sp>
      <p:sp>
        <p:nvSpPr>
          <p:cNvPr id="7" name="TextBox 6"/>
          <p:cNvSpPr txBox="1"/>
          <p:nvPr/>
        </p:nvSpPr>
        <p:spPr>
          <a:xfrm>
            <a:off x="6286512" y="3357562"/>
            <a:ext cx="2643206" cy="3077766"/>
          </a:xfrm>
          <a:prstGeom prst="rect">
            <a:avLst/>
          </a:prstGeom>
          <a:noFill/>
        </p:spPr>
        <p:txBody>
          <a:bodyPr wrap="square" rtlCol="0">
            <a:spAutoFit/>
          </a:bodyPr>
          <a:lstStyle/>
          <a:p>
            <a:r>
              <a:rPr lang="en-US" sz="1600" b="1" u="sng" dirty="0" smtClean="0"/>
              <a:t>Regulatory </a:t>
            </a:r>
            <a:r>
              <a:rPr lang="en-US" sz="1600" b="1" u="sng" dirty="0" smtClean="0"/>
              <a:t>Compliance :</a:t>
            </a:r>
            <a:endParaRPr lang="en-US" sz="1600" b="1" u="sng" dirty="0" smtClean="0"/>
          </a:p>
          <a:p>
            <a:r>
              <a:rPr lang="en-US" sz="1600" dirty="0" smtClean="0"/>
              <a:t>Organizations must ensure that they are complying with all relevant regulations and standards for water quality analysis. It is recommended that organizations regularly review and update their compliance procedures to stay up-to-date with any changes in regulations.</a:t>
            </a:r>
          </a:p>
          <a:p>
            <a:endParaRPr lang="en-US" sz="1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70" y="500042"/>
            <a:ext cx="4429156" cy="646331"/>
          </a:xfrm>
          <a:prstGeom prst="rect">
            <a:avLst/>
          </a:prstGeom>
          <a:noFill/>
        </p:spPr>
        <p:txBody>
          <a:bodyPr wrap="square" rtlCol="0">
            <a:spAutoFit/>
          </a:bodyPr>
          <a:lstStyle/>
          <a:p>
            <a:pPr algn="ctr"/>
            <a:r>
              <a:rPr lang="en-US" sz="3600" b="1" u="sng" dirty="0" smtClean="0"/>
              <a:t>Conclusion</a:t>
            </a:r>
            <a:endParaRPr lang="en-US" sz="3600" b="1" u="sng" dirty="0"/>
          </a:p>
        </p:txBody>
      </p:sp>
      <p:sp>
        <p:nvSpPr>
          <p:cNvPr id="3" name="TextBox 2"/>
          <p:cNvSpPr txBox="1"/>
          <p:nvPr/>
        </p:nvSpPr>
        <p:spPr>
          <a:xfrm>
            <a:off x="642910" y="1500174"/>
            <a:ext cx="8001056" cy="4185761"/>
          </a:xfrm>
          <a:prstGeom prst="rect">
            <a:avLst/>
          </a:prstGeom>
          <a:noFill/>
        </p:spPr>
        <p:txBody>
          <a:bodyPr wrap="square" rtlCol="0">
            <a:spAutoFit/>
          </a:bodyPr>
          <a:lstStyle/>
          <a:p>
            <a:r>
              <a:rPr lang="en-US" sz="1900" dirty="0" smtClean="0"/>
              <a:t>Water quality analysis is essential for ensuring safe and healthy water for human consumption and environmental protection. </a:t>
            </a:r>
            <a:r>
              <a:rPr lang="en-US" sz="1900" dirty="0" smtClean="0"/>
              <a:t>Current </a:t>
            </a:r>
            <a:r>
              <a:rPr lang="en-US" sz="1900" dirty="0" smtClean="0"/>
              <a:t>data extraction methods have limitations and may not provide accurate and timely information. </a:t>
            </a:r>
            <a:r>
              <a:rPr lang="en-US" sz="1900" dirty="0" smtClean="0"/>
              <a:t>However</a:t>
            </a:r>
            <a:r>
              <a:rPr lang="en-US" sz="1900" dirty="0" smtClean="0"/>
              <a:t>, innovative data extraction techniques such as machine learning and real-time monitoring can improve the accuracy and efficiency of water quality analysis. Additionally, data visualization techniques can help communicate complex data to stakeholders and facilitate decision-making. Successful case studies demonstrate the potential benefits of these techniques for improving water quality analysis. Regulatory compliance and cost-benefit analysis are important considerations for implementing these techniques. Future developments in this field hold promise for further improving water quality analysis. It is recommended that organizations invest in these innovative techniques to improve water quality analysis and ensure safe and healthy water for all. </a:t>
            </a:r>
            <a:endParaRPr lang="en-US" sz="19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4414" y="142852"/>
            <a:ext cx="6786610" cy="646331"/>
          </a:xfrm>
          <a:prstGeom prst="rect">
            <a:avLst/>
          </a:prstGeom>
          <a:noFill/>
        </p:spPr>
        <p:txBody>
          <a:bodyPr wrap="square" rtlCol="0">
            <a:spAutoFit/>
          </a:bodyPr>
          <a:lstStyle/>
          <a:p>
            <a:r>
              <a:rPr lang="en-US" sz="3600" b="1" dirty="0" smtClean="0"/>
              <a:t>Current Data Extraction Methods</a:t>
            </a:r>
            <a:endParaRPr lang="en-US" sz="3600" b="1" dirty="0"/>
          </a:p>
        </p:txBody>
      </p:sp>
      <p:sp>
        <p:nvSpPr>
          <p:cNvPr id="4" name="TextBox 3"/>
          <p:cNvSpPr txBox="1"/>
          <p:nvPr/>
        </p:nvSpPr>
        <p:spPr>
          <a:xfrm>
            <a:off x="285720" y="1071546"/>
            <a:ext cx="3357586" cy="461665"/>
          </a:xfrm>
          <a:prstGeom prst="rect">
            <a:avLst/>
          </a:prstGeom>
          <a:noFill/>
        </p:spPr>
        <p:txBody>
          <a:bodyPr wrap="square" rtlCol="0">
            <a:spAutoFit/>
          </a:bodyPr>
          <a:lstStyle/>
          <a:p>
            <a:r>
              <a:rPr lang="en-US" sz="2400" b="1" dirty="0" smtClean="0"/>
              <a:t>LABORATORY </a:t>
            </a:r>
            <a:r>
              <a:rPr lang="en-US" sz="2400" b="1" dirty="0" smtClean="0"/>
              <a:t>ANALYSIS</a:t>
            </a:r>
            <a:endParaRPr lang="en-US" sz="2400" dirty="0"/>
          </a:p>
        </p:txBody>
      </p:sp>
      <p:sp>
        <p:nvSpPr>
          <p:cNvPr id="5" name="TextBox 4"/>
          <p:cNvSpPr txBox="1"/>
          <p:nvPr/>
        </p:nvSpPr>
        <p:spPr>
          <a:xfrm>
            <a:off x="357158" y="1500174"/>
            <a:ext cx="3500462" cy="2656761"/>
          </a:xfrm>
          <a:prstGeom prst="rect">
            <a:avLst/>
          </a:prstGeom>
          <a:noFill/>
        </p:spPr>
        <p:txBody>
          <a:bodyPr wrap="square" rtlCol="0">
            <a:spAutoFit/>
          </a:bodyPr>
          <a:lstStyle/>
          <a:p>
            <a:r>
              <a:rPr lang="en-US" b="1" dirty="0" smtClean="0"/>
              <a:t> </a:t>
            </a:r>
            <a:endParaRPr lang="en-US" sz="2400" b="1" dirty="0" smtClean="0"/>
          </a:p>
          <a:p>
            <a:r>
              <a:rPr lang="en-US" dirty="0" smtClean="0"/>
              <a:t>Laboratory analysis is a common method for extracting data on water quality. Samples are collected and analyzed in a lab setting using various techniques such as spectrophotometry and chromatography</a:t>
            </a:r>
          </a:p>
          <a:p>
            <a:endParaRPr lang="en-US" dirty="0"/>
          </a:p>
        </p:txBody>
      </p:sp>
      <p:pic>
        <p:nvPicPr>
          <p:cNvPr id="6" name="Picture 5" descr="cd3ba294-179f-466b-aa3c-8b80bd3f1db3.png"/>
          <p:cNvPicPr>
            <a:picLocks noChangeAspect="1"/>
          </p:cNvPicPr>
          <p:nvPr/>
        </p:nvPicPr>
        <p:blipFill>
          <a:blip r:embed="rId2" cstate="print"/>
          <a:stretch>
            <a:fillRect/>
          </a:stretch>
        </p:blipFill>
        <p:spPr>
          <a:xfrm>
            <a:off x="357158" y="3929066"/>
            <a:ext cx="3786214" cy="2643182"/>
          </a:xfrm>
          <a:prstGeom prst="rect">
            <a:avLst/>
          </a:prstGeom>
        </p:spPr>
      </p:pic>
      <p:sp>
        <p:nvSpPr>
          <p:cNvPr id="7" name="TextBox 6"/>
          <p:cNvSpPr txBox="1"/>
          <p:nvPr/>
        </p:nvSpPr>
        <p:spPr>
          <a:xfrm>
            <a:off x="4929190" y="1000108"/>
            <a:ext cx="3714776" cy="830997"/>
          </a:xfrm>
          <a:prstGeom prst="rect">
            <a:avLst/>
          </a:prstGeom>
          <a:noFill/>
        </p:spPr>
        <p:txBody>
          <a:bodyPr wrap="square" rtlCol="0">
            <a:spAutoFit/>
          </a:bodyPr>
          <a:lstStyle/>
          <a:p>
            <a:r>
              <a:rPr lang="en-US" sz="2400" b="1" dirty="0" smtClean="0"/>
              <a:t>FIELD TESTING</a:t>
            </a:r>
          </a:p>
          <a:p>
            <a:endParaRPr lang="en-US" sz="2400" dirty="0"/>
          </a:p>
        </p:txBody>
      </p:sp>
      <p:sp>
        <p:nvSpPr>
          <p:cNvPr id="8" name="TextBox 7"/>
          <p:cNvSpPr txBox="1"/>
          <p:nvPr/>
        </p:nvSpPr>
        <p:spPr>
          <a:xfrm>
            <a:off x="4929190" y="1714488"/>
            <a:ext cx="3643338" cy="2308324"/>
          </a:xfrm>
          <a:prstGeom prst="rect">
            <a:avLst/>
          </a:prstGeom>
          <a:noFill/>
        </p:spPr>
        <p:txBody>
          <a:bodyPr wrap="square" rtlCol="0">
            <a:spAutoFit/>
          </a:bodyPr>
          <a:lstStyle/>
          <a:p>
            <a:r>
              <a:rPr lang="en-US" dirty="0" smtClean="0"/>
              <a:t>Field testing involves collecting samples  on-site and using portable equipment to analyze them. This method provides real-time results and is commonly used for monitoring water quality in remote areas.</a:t>
            </a:r>
            <a:endParaRPr lang="en-US" b="1" dirty="0" smtClean="0"/>
          </a:p>
          <a:p>
            <a:endParaRPr lang="en-US" dirty="0"/>
          </a:p>
        </p:txBody>
      </p:sp>
      <p:pic>
        <p:nvPicPr>
          <p:cNvPr id="9" name="Picture 8" descr="89bb3b98-42f4-44d2-b8a2-b82687aa722a.png"/>
          <p:cNvPicPr>
            <a:picLocks noChangeAspect="1"/>
          </p:cNvPicPr>
          <p:nvPr/>
        </p:nvPicPr>
        <p:blipFill>
          <a:blip r:embed="rId3" cstate="print"/>
          <a:stretch>
            <a:fillRect/>
          </a:stretch>
        </p:blipFill>
        <p:spPr>
          <a:xfrm>
            <a:off x="5000628" y="3857628"/>
            <a:ext cx="3714776" cy="271464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214290"/>
            <a:ext cx="7000924" cy="646331"/>
          </a:xfrm>
          <a:prstGeom prst="rect">
            <a:avLst/>
          </a:prstGeom>
          <a:noFill/>
        </p:spPr>
        <p:txBody>
          <a:bodyPr wrap="square" rtlCol="0">
            <a:spAutoFit/>
          </a:bodyPr>
          <a:lstStyle/>
          <a:p>
            <a:pPr algn="ctr"/>
            <a:r>
              <a:rPr lang="en-US" sz="3600" b="1" dirty="0" smtClean="0"/>
              <a:t>Limitations of Current Methods</a:t>
            </a:r>
            <a:endParaRPr lang="en-US" sz="3600" b="1" dirty="0"/>
          </a:p>
        </p:txBody>
      </p:sp>
      <p:sp>
        <p:nvSpPr>
          <p:cNvPr id="3" name="TextBox 2"/>
          <p:cNvSpPr txBox="1"/>
          <p:nvPr/>
        </p:nvSpPr>
        <p:spPr>
          <a:xfrm>
            <a:off x="-357222" y="1142984"/>
            <a:ext cx="6572296" cy="954107"/>
          </a:xfrm>
          <a:prstGeom prst="rect">
            <a:avLst/>
          </a:prstGeom>
          <a:noFill/>
        </p:spPr>
        <p:txBody>
          <a:bodyPr wrap="square" rtlCol="0">
            <a:spAutoFit/>
          </a:bodyPr>
          <a:lstStyle/>
          <a:p>
            <a:pPr algn="ctr"/>
            <a:r>
              <a:rPr lang="en-US" sz="2800" b="1" u="sng" dirty="0" smtClean="0"/>
              <a:t>Challenges in Water Quality </a:t>
            </a:r>
            <a:r>
              <a:rPr lang="en-US" sz="2800" b="1" u="sng" dirty="0" smtClean="0"/>
              <a:t>Analysis:</a:t>
            </a:r>
            <a:endParaRPr lang="en-US" sz="2800" b="1" u="sng" dirty="0" smtClean="0"/>
          </a:p>
          <a:p>
            <a:pPr algn="ctr"/>
            <a:endParaRPr lang="en-US" sz="2800" u="sng" dirty="0"/>
          </a:p>
        </p:txBody>
      </p:sp>
      <p:sp>
        <p:nvSpPr>
          <p:cNvPr id="8" name="TextBox 7"/>
          <p:cNvSpPr txBox="1"/>
          <p:nvPr/>
        </p:nvSpPr>
        <p:spPr>
          <a:xfrm>
            <a:off x="357158" y="1428736"/>
            <a:ext cx="8001056" cy="2492990"/>
          </a:xfrm>
          <a:prstGeom prst="rect">
            <a:avLst/>
          </a:prstGeom>
          <a:noFill/>
        </p:spPr>
        <p:txBody>
          <a:bodyPr wrap="square" rtlCol="0">
            <a:spAutoFit/>
          </a:bodyPr>
          <a:lstStyle/>
          <a:p>
            <a:pPr>
              <a:buFont typeface="Wingdings" pitchFamily="2" charset="2"/>
              <a:buChar char="Ø"/>
            </a:pPr>
            <a:endParaRPr lang="en-US" dirty="0" smtClean="0"/>
          </a:p>
          <a:p>
            <a:pPr>
              <a:buFont typeface="Wingdings" pitchFamily="2" charset="2"/>
              <a:buChar char="Ø"/>
            </a:pPr>
            <a:r>
              <a:rPr lang="en-US" sz="2000" dirty="0" smtClean="0"/>
              <a:t>Current data extraction methods for water quality analysis have several limitations. These include limited spatial and temporal resolution, high costs, and the need for trained personnel to operate and maintain the equipment. Additionally, traditional methods may not detect emerging contaminants or provide real-time data.</a:t>
            </a:r>
          </a:p>
          <a:p>
            <a:pPr>
              <a:buFont typeface="Wingdings" pitchFamily="2" charset="2"/>
              <a:buChar char="Ø"/>
            </a:pPr>
            <a:endParaRPr lang="en-US" sz="2000" dirty="0" smtClean="0"/>
          </a:p>
          <a:p>
            <a:pPr>
              <a:buFont typeface="Wingdings" pitchFamily="2" charset="2"/>
              <a:buChar char="Ø"/>
            </a:pPr>
            <a:endParaRPr lang="en-US" dirty="0"/>
          </a:p>
        </p:txBody>
      </p:sp>
      <p:sp>
        <p:nvSpPr>
          <p:cNvPr id="9" name="TextBox 8"/>
          <p:cNvSpPr txBox="1"/>
          <p:nvPr/>
        </p:nvSpPr>
        <p:spPr>
          <a:xfrm>
            <a:off x="142844" y="3429000"/>
            <a:ext cx="7286644" cy="954107"/>
          </a:xfrm>
          <a:prstGeom prst="rect">
            <a:avLst/>
          </a:prstGeom>
          <a:noFill/>
        </p:spPr>
        <p:txBody>
          <a:bodyPr wrap="square" rtlCol="0">
            <a:spAutoFit/>
          </a:bodyPr>
          <a:lstStyle/>
          <a:p>
            <a:r>
              <a:rPr lang="en-US" sz="2800" b="1" u="sng" dirty="0" smtClean="0"/>
              <a:t>Limited Spatial and Temporal Resolution</a:t>
            </a:r>
            <a:br>
              <a:rPr lang="en-US" sz="2800" b="1" u="sng" dirty="0" smtClean="0"/>
            </a:br>
            <a:endParaRPr lang="en-US" sz="2800" u="sng" dirty="0"/>
          </a:p>
        </p:txBody>
      </p:sp>
      <p:sp>
        <p:nvSpPr>
          <p:cNvPr id="11" name="TextBox 10"/>
          <p:cNvSpPr txBox="1"/>
          <p:nvPr/>
        </p:nvSpPr>
        <p:spPr>
          <a:xfrm>
            <a:off x="428596" y="3857628"/>
            <a:ext cx="8001056" cy="2246769"/>
          </a:xfrm>
          <a:prstGeom prst="rect">
            <a:avLst/>
          </a:prstGeom>
          <a:noFill/>
        </p:spPr>
        <p:txBody>
          <a:bodyPr wrap="square" rtlCol="0">
            <a:spAutoFit/>
          </a:bodyPr>
          <a:lstStyle/>
          <a:p>
            <a:pPr>
              <a:buFont typeface="Wingdings" pitchFamily="2" charset="2"/>
              <a:buChar char="Ø"/>
            </a:pPr>
            <a:endParaRPr lang="en-US" sz="2000" b="1" dirty="0" smtClean="0"/>
          </a:p>
          <a:p>
            <a:pPr>
              <a:buFont typeface="Wingdings" pitchFamily="2" charset="2"/>
              <a:buChar char="Ø"/>
            </a:pPr>
            <a:r>
              <a:rPr lang="en-US" sz="2000" dirty="0" smtClean="0"/>
              <a:t>Current methods of water quality analysis are often limited in their ability to provide detailed spatial and temporal data. Traditional sampling methods, such as grab sampling, only provide a snapshot of water quality at a single point in time and space. This can result in an incomplete understanding of water quality dynamics</a:t>
            </a:r>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14290"/>
            <a:ext cx="2500298" cy="830997"/>
          </a:xfrm>
          <a:prstGeom prst="rect">
            <a:avLst/>
          </a:prstGeom>
          <a:noFill/>
        </p:spPr>
        <p:txBody>
          <a:bodyPr wrap="square" rtlCol="0">
            <a:spAutoFit/>
          </a:bodyPr>
          <a:lstStyle/>
          <a:p>
            <a:r>
              <a:rPr lang="en-US" sz="2400" b="1" u="sng" dirty="0" smtClean="0"/>
              <a:t>High Costs</a:t>
            </a:r>
          </a:p>
          <a:p>
            <a:endParaRPr lang="en-US" sz="2400" u="sng" dirty="0"/>
          </a:p>
        </p:txBody>
      </p:sp>
      <p:sp>
        <p:nvSpPr>
          <p:cNvPr id="3" name="TextBox 2"/>
          <p:cNvSpPr txBox="1"/>
          <p:nvPr/>
        </p:nvSpPr>
        <p:spPr>
          <a:xfrm>
            <a:off x="357158" y="857232"/>
            <a:ext cx="8286808" cy="1631216"/>
          </a:xfrm>
          <a:prstGeom prst="rect">
            <a:avLst/>
          </a:prstGeom>
          <a:noFill/>
        </p:spPr>
        <p:txBody>
          <a:bodyPr wrap="square" rtlCol="0">
            <a:spAutoFit/>
          </a:bodyPr>
          <a:lstStyle/>
          <a:p>
            <a:pPr>
              <a:buFont typeface="Wingdings" pitchFamily="2" charset="2"/>
              <a:buChar char="Ø"/>
            </a:pPr>
            <a:r>
              <a:rPr lang="en-US" sz="2000" dirty="0" smtClean="0"/>
              <a:t>Current </a:t>
            </a:r>
            <a:r>
              <a:rPr lang="en-US" sz="2000" dirty="0" smtClean="0"/>
              <a:t>methods of water quality analysis can be expensive, requiring specialized equipment and trained personnel. The costs associated with these methods can limit the frequency and extent of water quality monitoring, resulting in a lack of data for decision-making.</a:t>
            </a:r>
          </a:p>
          <a:p>
            <a:pPr>
              <a:buFont typeface="Wingdings" pitchFamily="2" charset="2"/>
              <a:buChar char="Ø"/>
            </a:pPr>
            <a:endParaRPr lang="en-US" sz="2000" dirty="0"/>
          </a:p>
        </p:txBody>
      </p:sp>
      <p:sp>
        <p:nvSpPr>
          <p:cNvPr id="4" name="TextBox 3"/>
          <p:cNvSpPr txBox="1"/>
          <p:nvPr/>
        </p:nvSpPr>
        <p:spPr>
          <a:xfrm>
            <a:off x="285720" y="2571744"/>
            <a:ext cx="5929354" cy="830997"/>
          </a:xfrm>
          <a:prstGeom prst="rect">
            <a:avLst/>
          </a:prstGeom>
          <a:noFill/>
        </p:spPr>
        <p:txBody>
          <a:bodyPr wrap="square" rtlCol="0">
            <a:spAutoFit/>
          </a:bodyPr>
          <a:lstStyle/>
          <a:p>
            <a:r>
              <a:rPr lang="en-US" sz="2400" b="1" u="sng" dirty="0" smtClean="0"/>
              <a:t>Emerging Contaminants and Real-Time Data</a:t>
            </a:r>
          </a:p>
          <a:p>
            <a:endParaRPr lang="en-US" sz="2400" u="sng" dirty="0"/>
          </a:p>
        </p:txBody>
      </p:sp>
      <p:sp>
        <p:nvSpPr>
          <p:cNvPr id="5" name="TextBox 4"/>
          <p:cNvSpPr txBox="1"/>
          <p:nvPr/>
        </p:nvSpPr>
        <p:spPr>
          <a:xfrm>
            <a:off x="500034" y="3214686"/>
            <a:ext cx="7358114" cy="3170099"/>
          </a:xfrm>
          <a:prstGeom prst="rect">
            <a:avLst/>
          </a:prstGeom>
          <a:noFill/>
        </p:spPr>
        <p:txBody>
          <a:bodyPr wrap="square" rtlCol="0">
            <a:spAutoFit/>
          </a:bodyPr>
          <a:lstStyle/>
          <a:p>
            <a:pPr>
              <a:buFont typeface="Wingdings" pitchFamily="2" charset="2"/>
              <a:buChar char="Ø"/>
            </a:pPr>
            <a:endParaRPr lang="en-US" sz="2000" b="1" dirty="0" smtClean="0"/>
          </a:p>
          <a:p>
            <a:pPr>
              <a:buFont typeface="Wingdings" pitchFamily="2" charset="2"/>
              <a:buChar char="Ø"/>
            </a:pPr>
            <a:r>
              <a:rPr lang="en-US" sz="2000" dirty="0" smtClean="0"/>
              <a:t>Traditional methods of water quality analysis may not detect emerging contaminants or provide real-time data. </a:t>
            </a:r>
            <a:endParaRPr lang="en-US" sz="2000" dirty="0" smtClean="0"/>
          </a:p>
          <a:p>
            <a:pPr>
              <a:buFont typeface="Wingdings" pitchFamily="2" charset="2"/>
              <a:buChar char="Ø"/>
            </a:pPr>
            <a:r>
              <a:rPr lang="en-US" sz="2000" dirty="0" smtClean="0"/>
              <a:t>Emerging </a:t>
            </a:r>
            <a:r>
              <a:rPr lang="en-US" sz="2000" dirty="0" smtClean="0"/>
              <a:t>contaminants, such as microplastics and pharmaceuticals, are not typically included in standard water quality tests. </a:t>
            </a:r>
            <a:endParaRPr lang="en-US" sz="2000" dirty="0" smtClean="0"/>
          </a:p>
          <a:p>
            <a:pPr>
              <a:buFont typeface="Wingdings" pitchFamily="2" charset="2"/>
              <a:buChar char="Ø"/>
            </a:pPr>
            <a:r>
              <a:rPr lang="en-US" sz="2000" dirty="0" smtClean="0"/>
              <a:t>Additionally</a:t>
            </a:r>
            <a:r>
              <a:rPr lang="en-US" sz="2000" dirty="0" smtClean="0"/>
              <a:t>, traditional methods may not provide real-time data, which can limit the ability to respond quickly to changes in water quality.</a:t>
            </a:r>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786" y="1285860"/>
            <a:ext cx="7786742" cy="1938992"/>
          </a:xfrm>
          <a:prstGeom prst="rect">
            <a:avLst/>
          </a:prstGeom>
          <a:noFill/>
        </p:spPr>
        <p:txBody>
          <a:bodyPr wrap="square" rtlCol="0">
            <a:spAutoFit/>
          </a:bodyPr>
          <a:lstStyle/>
          <a:p>
            <a:pPr>
              <a:buFont typeface="Wingdings" pitchFamily="2" charset="2"/>
              <a:buChar char="Ø"/>
            </a:pPr>
            <a:r>
              <a:rPr lang="en-US" sz="2000" dirty="0" smtClean="0"/>
              <a:t>Traditional </a:t>
            </a:r>
            <a:r>
              <a:rPr lang="en-US" sz="2000" dirty="0" smtClean="0"/>
              <a:t>methods of water quality analysis can be time-consuming and expensive. </a:t>
            </a:r>
            <a:endParaRPr lang="en-US" sz="2000" dirty="0" smtClean="0"/>
          </a:p>
          <a:p>
            <a:pPr>
              <a:buFont typeface="Wingdings" pitchFamily="2" charset="2"/>
              <a:buChar char="Ø"/>
            </a:pPr>
            <a:r>
              <a:rPr lang="en-US" sz="2000" dirty="0" smtClean="0"/>
              <a:t>Innovative </a:t>
            </a:r>
            <a:r>
              <a:rPr lang="en-US" sz="2000" dirty="0" smtClean="0"/>
              <a:t>data extraction techniques are being developed to improve the speed and accuracy of water quality analysis, allowing for more efficient and effective monitoring of water resources.</a:t>
            </a:r>
          </a:p>
          <a:p>
            <a:pPr>
              <a:buFont typeface="Wingdings" pitchFamily="2" charset="2"/>
              <a:buChar char="Ø"/>
            </a:pPr>
            <a:endParaRPr lang="en-US" sz="2000" dirty="0"/>
          </a:p>
        </p:txBody>
      </p:sp>
      <p:sp>
        <p:nvSpPr>
          <p:cNvPr id="6" name="TextBox 5"/>
          <p:cNvSpPr txBox="1"/>
          <p:nvPr/>
        </p:nvSpPr>
        <p:spPr>
          <a:xfrm>
            <a:off x="0" y="285728"/>
            <a:ext cx="9144000" cy="1200329"/>
          </a:xfrm>
          <a:prstGeom prst="rect">
            <a:avLst/>
          </a:prstGeom>
          <a:noFill/>
        </p:spPr>
        <p:txBody>
          <a:bodyPr wrap="square" rtlCol="0">
            <a:spAutoFit/>
          </a:bodyPr>
          <a:lstStyle/>
          <a:p>
            <a:pPr algn="ctr"/>
            <a:r>
              <a:rPr lang="en-US" sz="3600" b="1" dirty="0" smtClean="0"/>
              <a:t>Innovative Data Extraction Techniques</a:t>
            </a:r>
          </a:p>
          <a:p>
            <a:pPr algn="ctr"/>
            <a:endParaRPr lang="en-US" sz="3600" dirty="0"/>
          </a:p>
        </p:txBody>
      </p:sp>
      <p:sp>
        <p:nvSpPr>
          <p:cNvPr id="1026" name="AutoShape 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2" name="AutoShape 1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 name="AutoShape 2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6" name="AutoShape 2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8" name="AutoShape 2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0" name="AutoShape 2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2" name="AutoShape 2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4" name="AutoShape 3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 name="Picture 22" descr="IMAGE 1.jpeg"/>
          <p:cNvPicPr>
            <a:picLocks noChangeAspect="1"/>
          </p:cNvPicPr>
          <p:nvPr/>
        </p:nvPicPr>
        <p:blipFill>
          <a:blip r:embed="rId2"/>
          <a:stretch>
            <a:fillRect/>
          </a:stretch>
        </p:blipFill>
        <p:spPr>
          <a:xfrm>
            <a:off x="1000100" y="3000372"/>
            <a:ext cx="7215238" cy="337187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357298"/>
            <a:ext cx="3429024" cy="1162050"/>
          </a:xfrm>
        </p:spPr>
        <p:txBody>
          <a:bodyPr>
            <a:noAutofit/>
          </a:bodyPr>
          <a:lstStyle/>
          <a:p>
            <a:r>
              <a:rPr lang="en-US" sz="2800" dirty="0"/>
              <a:t>Machine Learning for Water Quality Analysis</a:t>
            </a:r>
            <a:br>
              <a:rPr lang="en-US" sz="2800" dirty="0"/>
            </a:br>
            <a:endParaRPr lang="en-US" sz="2800" dirty="0"/>
          </a:p>
        </p:txBody>
      </p:sp>
      <p:sp>
        <p:nvSpPr>
          <p:cNvPr id="4" name="Text Placeholder 3"/>
          <p:cNvSpPr>
            <a:spLocks noGrp="1"/>
          </p:cNvSpPr>
          <p:nvPr>
            <p:ph type="body" idx="2"/>
          </p:nvPr>
        </p:nvSpPr>
        <p:spPr>
          <a:xfrm>
            <a:off x="285720" y="2500306"/>
            <a:ext cx="3786214" cy="4000528"/>
          </a:xfrm>
        </p:spPr>
        <p:txBody>
          <a:bodyPr>
            <a:noAutofit/>
          </a:bodyPr>
          <a:lstStyle/>
          <a:p>
            <a:pPr>
              <a:buFont typeface="Wingdings" pitchFamily="2" charset="2"/>
              <a:buChar char="Ø"/>
            </a:pPr>
            <a:r>
              <a:rPr lang="en-US" sz="2000" dirty="0" smtClean="0"/>
              <a:t>Machine learning algorithms can be used to analyze large amounts of water quality data and identify patterns and trends</a:t>
            </a:r>
            <a:r>
              <a:rPr lang="en-US" sz="2000" dirty="0" smtClean="0"/>
              <a:t>.</a:t>
            </a:r>
          </a:p>
          <a:p>
            <a:pPr>
              <a:buFont typeface="Wingdings" pitchFamily="2" charset="2"/>
              <a:buChar char="Ø"/>
            </a:pPr>
            <a:r>
              <a:rPr lang="en-US" sz="2000" dirty="0" smtClean="0"/>
              <a:t> </a:t>
            </a:r>
            <a:r>
              <a:rPr lang="en-US" sz="2000" dirty="0" smtClean="0"/>
              <a:t>This can help to identify potential issues before they become major problems, and allow for proactive measures to be taken to protect water resources.</a:t>
            </a:r>
            <a:endParaRPr lang="en-US" sz="2000" dirty="0"/>
          </a:p>
        </p:txBody>
      </p:sp>
      <p:pic>
        <p:nvPicPr>
          <p:cNvPr id="5" name="Content Placeholder 4" descr="f9bb0764-6807-416c-8e91-d9dd413fd253 (1).png"/>
          <p:cNvPicPr>
            <a:picLocks noGrp="1" noChangeAspect="1"/>
          </p:cNvPicPr>
          <p:nvPr>
            <p:ph sz="half" idx="1"/>
          </p:nvPr>
        </p:nvPicPr>
        <p:blipFill>
          <a:blip r:embed="rId2"/>
          <a:stretch>
            <a:fillRect/>
          </a:stretch>
        </p:blipFill>
        <p:spPr>
          <a:xfrm>
            <a:off x="3886200" y="1435100"/>
            <a:ext cx="4572000" cy="45720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001cd1f-7e54-47d6-a5ce-37299d435739.png"/>
          <p:cNvPicPr>
            <a:picLocks noChangeAspect="1"/>
          </p:cNvPicPr>
          <p:nvPr/>
        </p:nvPicPr>
        <p:blipFill>
          <a:blip r:embed="rId2"/>
          <a:stretch>
            <a:fillRect/>
          </a:stretch>
        </p:blipFill>
        <p:spPr>
          <a:xfrm>
            <a:off x="4643438" y="285728"/>
            <a:ext cx="4357718" cy="6286544"/>
          </a:xfrm>
          <a:prstGeom prst="rect">
            <a:avLst/>
          </a:prstGeom>
        </p:spPr>
      </p:pic>
      <p:sp>
        <p:nvSpPr>
          <p:cNvPr id="3" name="TextBox 2"/>
          <p:cNvSpPr txBox="1"/>
          <p:nvPr/>
        </p:nvSpPr>
        <p:spPr>
          <a:xfrm>
            <a:off x="214282" y="1500174"/>
            <a:ext cx="4143404" cy="3293209"/>
          </a:xfrm>
          <a:prstGeom prst="rect">
            <a:avLst/>
          </a:prstGeom>
          <a:noFill/>
        </p:spPr>
        <p:txBody>
          <a:bodyPr wrap="square" rtlCol="0">
            <a:spAutoFit/>
          </a:bodyPr>
          <a:lstStyle/>
          <a:p>
            <a:pPr algn="ctr"/>
            <a:r>
              <a:rPr lang="en-US" sz="3200" b="1" dirty="0" smtClean="0"/>
              <a:t>Data Visualization Techniques</a:t>
            </a:r>
          </a:p>
          <a:p>
            <a:r>
              <a:rPr lang="en-US" dirty="0" smtClean="0"/>
              <a:t>Data visualization techniques can be used to present water quality data in a clear and concise manner. </a:t>
            </a:r>
            <a:endParaRPr lang="en-US" dirty="0" smtClean="0"/>
          </a:p>
          <a:p>
            <a:r>
              <a:rPr lang="en-US" dirty="0" smtClean="0"/>
              <a:t>This </a:t>
            </a:r>
            <a:r>
              <a:rPr lang="en-US" dirty="0" smtClean="0"/>
              <a:t>can help to identify trends and patterns that may not be immediately apparent from raw data, and can aid in decision-making processes.</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2500306"/>
            <a:ext cx="4286280" cy="1938992"/>
          </a:xfrm>
          <a:prstGeom prst="rect">
            <a:avLst/>
          </a:prstGeom>
          <a:noFill/>
        </p:spPr>
        <p:txBody>
          <a:bodyPr wrap="square" rtlCol="0">
            <a:spAutoFit/>
          </a:bodyPr>
          <a:lstStyle/>
          <a:p>
            <a:r>
              <a:rPr lang="en-US" sz="2000" dirty="0" smtClean="0"/>
              <a:t>Heat </a:t>
            </a:r>
            <a:r>
              <a:rPr lang="en-US" sz="2000" dirty="0" smtClean="0"/>
              <a:t>maps are useful for visualizing spatial patterns in water quality across different regions. They can help identify areas of concern and prioritize monitoring and remediation efforts.</a:t>
            </a:r>
          </a:p>
          <a:p>
            <a:endParaRPr lang="en-US" sz="2000" dirty="0"/>
          </a:p>
        </p:txBody>
      </p:sp>
      <p:sp>
        <p:nvSpPr>
          <p:cNvPr id="8" name="TextBox 7"/>
          <p:cNvSpPr txBox="1"/>
          <p:nvPr/>
        </p:nvSpPr>
        <p:spPr>
          <a:xfrm>
            <a:off x="500034" y="1357298"/>
            <a:ext cx="2857520" cy="954107"/>
          </a:xfrm>
          <a:prstGeom prst="rect">
            <a:avLst/>
          </a:prstGeom>
          <a:noFill/>
        </p:spPr>
        <p:txBody>
          <a:bodyPr wrap="square" rtlCol="0">
            <a:spAutoFit/>
          </a:bodyPr>
          <a:lstStyle/>
          <a:p>
            <a:r>
              <a:rPr lang="en-US" sz="2800" b="1" u="sng" dirty="0" smtClean="0"/>
              <a:t>Heat Maps</a:t>
            </a:r>
          </a:p>
          <a:p>
            <a:endParaRPr lang="en-US" sz="2800" u="sng" dirty="0"/>
          </a:p>
        </p:txBody>
      </p:sp>
      <p:pic>
        <p:nvPicPr>
          <p:cNvPr id="9" name="Picture 8" descr="192d81e6-8c33-4f45-83df-0b9c3afff1cc.png"/>
          <p:cNvPicPr>
            <a:picLocks noChangeAspect="1"/>
          </p:cNvPicPr>
          <p:nvPr/>
        </p:nvPicPr>
        <p:blipFill>
          <a:blip r:embed="rId2"/>
          <a:stretch>
            <a:fillRect/>
          </a:stretch>
        </p:blipFill>
        <p:spPr>
          <a:xfrm>
            <a:off x="4929190" y="571480"/>
            <a:ext cx="3929066" cy="571504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2500306"/>
            <a:ext cx="4286280" cy="1938992"/>
          </a:xfrm>
          <a:prstGeom prst="rect">
            <a:avLst/>
          </a:prstGeom>
          <a:noFill/>
        </p:spPr>
        <p:txBody>
          <a:bodyPr wrap="square" rtlCol="0">
            <a:spAutoFit/>
          </a:bodyPr>
          <a:lstStyle/>
          <a:p>
            <a:r>
              <a:rPr lang="en-US" sz="2000" dirty="0" smtClean="0"/>
              <a:t>Bar </a:t>
            </a:r>
            <a:r>
              <a:rPr lang="en-US" sz="2000" dirty="0" smtClean="0"/>
              <a:t>charts can be used to compare water quality across different sources, such as different rivers or treatment plants. They can help identify sources of contamination and inform management decisions.</a:t>
            </a:r>
            <a:endParaRPr lang="en-US" sz="2000" dirty="0"/>
          </a:p>
        </p:txBody>
      </p:sp>
      <p:sp>
        <p:nvSpPr>
          <p:cNvPr id="8" name="TextBox 7"/>
          <p:cNvSpPr txBox="1"/>
          <p:nvPr/>
        </p:nvSpPr>
        <p:spPr>
          <a:xfrm>
            <a:off x="500034" y="1357298"/>
            <a:ext cx="2857520" cy="646331"/>
          </a:xfrm>
          <a:prstGeom prst="rect">
            <a:avLst/>
          </a:prstGeom>
          <a:noFill/>
        </p:spPr>
        <p:txBody>
          <a:bodyPr wrap="square" rtlCol="0">
            <a:spAutoFit/>
          </a:bodyPr>
          <a:lstStyle/>
          <a:p>
            <a:r>
              <a:rPr lang="en-US" sz="3600" b="1" u="sng" dirty="0" smtClean="0"/>
              <a:t>Bar Charts</a:t>
            </a:r>
          </a:p>
        </p:txBody>
      </p:sp>
      <p:pic>
        <p:nvPicPr>
          <p:cNvPr id="5" name="Picture 4" descr="bb78ff2f-a3ff-41c5-a283-4fe6339d2d5b.png"/>
          <p:cNvPicPr>
            <a:picLocks noChangeAspect="1"/>
          </p:cNvPicPr>
          <p:nvPr/>
        </p:nvPicPr>
        <p:blipFill>
          <a:blip r:embed="rId2"/>
          <a:stretch>
            <a:fillRect/>
          </a:stretch>
        </p:blipFill>
        <p:spPr>
          <a:xfrm>
            <a:off x="4786314" y="785794"/>
            <a:ext cx="4071966" cy="5214974"/>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182</TotalTime>
  <Words>884</Words>
  <Application>Microsoft Office PowerPoint</Application>
  <PresentationFormat>On-screen Show (4:3)</PresentationFormat>
  <Paragraphs>68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Metro</vt:lpstr>
      <vt:lpstr>Slide 1</vt:lpstr>
      <vt:lpstr>Slide 2</vt:lpstr>
      <vt:lpstr>Slide 3</vt:lpstr>
      <vt:lpstr>Slide 4</vt:lpstr>
      <vt:lpstr>Slide 5</vt:lpstr>
      <vt:lpstr>Machine Learning for Water Quality Analysis </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26</cp:revision>
  <dcterms:created xsi:type="dcterms:W3CDTF">2023-10-11T05:39:28Z</dcterms:created>
  <dcterms:modified xsi:type="dcterms:W3CDTF">2023-10-11T09:33:21Z</dcterms:modified>
</cp:coreProperties>
</file>